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084784"/>
            <a:ext cx="7477601" cy="1666399"/>
          </a:xfrm>
          <a:prstGeom prst="rect">
            <a:avLst/>
          </a:prstGeom>
          <a:noFill/>
          <a:ln/>
        </p:spPr>
        <p:txBody>
          <a:bodyPr wrap="square" rtlCol="0" anchor="t"/>
          <a:lstStyle/>
          <a:p>
            <a:pPr indent="0" marL="0">
              <a:lnSpc>
                <a:spcPts val="6561"/>
              </a:lnSpc>
              <a:buNone/>
            </a:pPr>
            <a:r>
              <a:rPr lang="en-US" sz="5249" b="1" dirty="0">
                <a:solidFill>
                  <a:srgbClr val="FF726D"/>
                </a:solidFill>
                <a:latin typeface="Inconsolata" pitchFamily="34" charset="0"/>
                <a:ea typeface="Inconsolata" pitchFamily="34" charset="-122"/>
                <a:cs typeface="Inconsolata" pitchFamily="34" charset="-120"/>
              </a:rPr>
              <a:t>HDFS Storage and File Management</a:t>
            </a:r>
            <a:endParaRPr lang="en-US" sz="5249" dirty="0"/>
          </a:p>
        </p:txBody>
      </p:sp>
      <p:sp>
        <p:nvSpPr>
          <p:cNvPr id="6" name="Text 3"/>
          <p:cNvSpPr/>
          <p:nvPr/>
        </p:nvSpPr>
        <p:spPr>
          <a:xfrm>
            <a:off x="833199" y="4084439"/>
            <a:ext cx="7477601" cy="1421606"/>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Understanding how to manage files and directories in Hadoop Distributed File System (HDFS) is crucial for efficient data storage and retrieval. Let's explore the key commands and techniques to handle file operations in HDFS.</a:t>
            </a:r>
            <a:endParaRPr lang="en-US" sz="1750" dirty="0"/>
          </a:p>
        </p:txBody>
      </p:sp>
      <p:sp>
        <p:nvSpPr>
          <p:cNvPr id="7" name="Shape 4"/>
          <p:cNvSpPr/>
          <p:nvPr/>
        </p:nvSpPr>
        <p:spPr>
          <a:xfrm>
            <a:off x="833199" y="5772626"/>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5780246"/>
            <a:ext cx="340162" cy="340162"/>
          </a:xfrm>
          <a:prstGeom prst="rect">
            <a:avLst/>
          </a:prstGeom>
        </p:spPr>
      </p:pic>
      <p:sp>
        <p:nvSpPr>
          <p:cNvPr id="9" name="Text 5"/>
          <p:cNvSpPr/>
          <p:nvPr/>
        </p:nvSpPr>
        <p:spPr>
          <a:xfrm>
            <a:off x="1299686" y="5755958"/>
            <a:ext cx="1896428" cy="388858"/>
          </a:xfrm>
          <a:prstGeom prst="rect">
            <a:avLst/>
          </a:prstGeom>
          <a:noFill/>
          <a:ln/>
        </p:spPr>
        <p:txBody>
          <a:bodyPr wrap="none" rtlCol="0" anchor="t"/>
          <a:lstStyle/>
          <a:p>
            <a:pPr algn="l" indent="0" marL="0">
              <a:lnSpc>
                <a:spcPts val="3062"/>
              </a:lnSpc>
              <a:buNone/>
            </a:pPr>
            <a:r>
              <a:rPr lang="en-US" sz="2187" b="1" dirty="0">
                <a:solidFill>
                  <a:srgbClr val="DAD1E6"/>
                </a:solidFill>
                <a:latin typeface="Fira Sans" pitchFamily="34" charset="0"/>
                <a:ea typeface="Fira Sans" pitchFamily="34" charset="-122"/>
                <a:cs typeface="Fira Sans" pitchFamily="34" charset="-120"/>
              </a:rPr>
              <a:t>by Sai Sashank</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283137"/>
            <a:ext cx="9164598"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HDFS Directory Structure Creation</a:t>
            </a:r>
            <a:endParaRPr lang="en-US" sz="4374" dirty="0"/>
          </a:p>
        </p:txBody>
      </p:sp>
      <p:sp>
        <p:nvSpPr>
          <p:cNvPr id="6" name="Shape 3"/>
          <p:cNvSpPr/>
          <p:nvPr/>
        </p:nvSpPr>
        <p:spPr>
          <a:xfrm>
            <a:off x="4810244" y="2310765"/>
            <a:ext cx="27742" cy="4635698"/>
          </a:xfrm>
          <a:prstGeom prst="rect">
            <a:avLst/>
          </a:prstGeom>
          <a:solidFill>
            <a:srgbClr val="FF6680"/>
          </a:solidFill>
          <a:ln/>
        </p:spPr>
      </p:sp>
      <p:sp>
        <p:nvSpPr>
          <p:cNvPr id="7" name="Shape 4"/>
          <p:cNvSpPr/>
          <p:nvPr/>
        </p:nvSpPr>
        <p:spPr>
          <a:xfrm>
            <a:off x="5074027" y="2720400"/>
            <a:ext cx="777597" cy="27742"/>
          </a:xfrm>
          <a:prstGeom prst="rect">
            <a:avLst/>
          </a:prstGeom>
          <a:solidFill>
            <a:srgbClr val="FF6680"/>
          </a:solidFill>
          <a:ln/>
        </p:spPr>
      </p:sp>
      <p:sp>
        <p:nvSpPr>
          <p:cNvPr id="8" name="Shape 5"/>
          <p:cNvSpPr/>
          <p:nvPr/>
        </p:nvSpPr>
        <p:spPr>
          <a:xfrm>
            <a:off x="4574084" y="2484358"/>
            <a:ext cx="499943" cy="499943"/>
          </a:xfrm>
          <a:prstGeom prst="roundRect">
            <a:avLst>
              <a:gd name="adj" fmla="val 13333"/>
            </a:avLst>
          </a:prstGeom>
          <a:solidFill>
            <a:srgbClr val="382748"/>
          </a:solidFill>
          <a:ln/>
        </p:spPr>
      </p:sp>
      <p:sp>
        <p:nvSpPr>
          <p:cNvPr id="9" name="Text 6"/>
          <p:cNvSpPr/>
          <p:nvPr/>
        </p:nvSpPr>
        <p:spPr>
          <a:xfrm>
            <a:off x="4740652" y="2526030"/>
            <a:ext cx="166688"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10" name="Text 7"/>
          <p:cNvSpPr/>
          <p:nvPr/>
        </p:nvSpPr>
        <p:spPr>
          <a:xfrm>
            <a:off x="6046113" y="2532936"/>
            <a:ext cx="3609499"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Create Directory Structure</a:t>
            </a:r>
            <a:endParaRPr lang="en-US" sz="2187" dirty="0"/>
          </a:p>
        </p:txBody>
      </p:sp>
      <p:sp>
        <p:nvSpPr>
          <p:cNvPr id="11" name="Text 8"/>
          <p:cNvSpPr/>
          <p:nvPr/>
        </p:nvSpPr>
        <p:spPr>
          <a:xfrm>
            <a:off x="6046113" y="3013353"/>
            <a:ext cx="7751088" cy="1096685"/>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To create a directory structure in HDFS, use the </a:t>
            </a:r>
            <a:pPr algn="l"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-mkdir</a:t>
            </a:r>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command. For example, </a:t>
            </a:r>
            <a:pPr algn="l"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-mkdir -p /user/example/directory/subdirectory</a:t>
            </a:r>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This command ensures a nested directory structure is created in HDFS.</a:t>
            </a:r>
            <a:endParaRPr lang="en-US" sz="1750" dirty="0"/>
          </a:p>
        </p:txBody>
      </p:sp>
      <p:sp>
        <p:nvSpPr>
          <p:cNvPr id="12" name="Shape 9"/>
          <p:cNvSpPr/>
          <p:nvPr/>
        </p:nvSpPr>
        <p:spPr>
          <a:xfrm>
            <a:off x="5074027" y="4964013"/>
            <a:ext cx="777597" cy="27742"/>
          </a:xfrm>
          <a:prstGeom prst="rect">
            <a:avLst/>
          </a:prstGeom>
          <a:solidFill>
            <a:srgbClr val="FF6680"/>
          </a:solidFill>
          <a:ln/>
        </p:spPr>
      </p:sp>
      <p:sp>
        <p:nvSpPr>
          <p:cNvPr id="13" name="Shape 10"/>
          <p:cNvSpPr/>
          <p:nvPr/>
        </p:nvSpPr>
        <p:spPr>
          <a:xfrm>
            <a:off x="4574084" y="4727972"/>
            <a:ext cx="499943" cy="499943"/>
          </a:xfrm>
          <a:prstGeom prst="roundRect">
            <a:avLst>
              <a:gd name="adj" fmla="val 13333"/>
            </a:avLst>
          </a:prstGeom>
          <a:solidFill>
            <a:srgbClr val="382748"/>
          </a:solidFill>
          <a:ln/>
        </p:spPr>
      </p:sp>
      <p:sp>
        <p:nvSpPr>
          <p:cNvPr id="14" name="Text 11"/>
          <p:cNvSpPr/>
          <p:nvPr/>
        </p:nvSpPr>
        <p:spPr>
          <a:xfrm>
            <a:off x="4740652" y="4769644"/>
            <a:ext cx="166688"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5" name="Text 12"/>
          <p:cNvSpPr/>
          <p:nvPr/>
        </p:nvSpPr>
        <p:spPr>
          <a:xfrm>
            <a:off x="6046113" y="4776549"/>
            <a:ext cx="277749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Move Files to HDFS</a:t>
            </a:r>
            <a:endParaRPr lang="en-US" sz="2187" dirty="0"/>
          </a:p>
        </p:txBody>
      </p:sp>
      <p:sp>
        <p:nvSpPr>
          <p:cNvPr id="16" name="Text 13"/>
          <p:cNvSpPr/>
          <p:nvPr/>
        </p:nvSpPr>
        <p:spPr>
          <a:xfrm>
            <a:off x="6046113" y="5256967"/>
            <a:ext cx="7751088" cy="1467326"/>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To move a file from the local Unix/Linux machine to HDFS, use the </a:t>
            </a:r>
            <a:pPr algn="l"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-put</a:t>
            </a:r>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command. For example, </a:t>
            </a:r>
            <a:pPr algn="l"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-put localfile.txt /user/example/directory</a:t>
            </a:r>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This command transfers the file to the specified directory in HDFS.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193846"/>
            <a:ext cx="8609171"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Viewing Data Contents and Files</a:t>
            </a:r>
            <a:endParaRPr lang="en-US" sz="4374" dirty="0"/>
          </a:p>
        </p:txBody>
      </p:sp>
      <p:sp>
        <p:nvSpPr>
          <p:cNvPr id="5" name="Text 3"/>
          <p:cNvSpPr/>
          <p:nvPr/>
        </p:nvSpPr>
        <p:spPr>
          <a:xfrm>
            <a:off x="2037993" y="3443645"/>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View File Contents</a:t>
            </a:r>
            <a:endParaRPr lang="en-US" sz="2187" dirty="0"/>
          </a:p>
        </p:txBody>
      </p:sp>
      <p:sp>
        <p:nvSpPr>
          <p:cNvPr id="6" name="Text 4"/>
          <p:cNvSpPr/>
          <p:nvPr/>
        </p:nvSpPr>
        <p:spPr>
          <a:xfrm>
            <a:off x="2037993" y="4013002"/>
            <a:ext cx="5006221" cy="1467326"/>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Use </a:t>
            </a:r>
            <a:pPr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-cat</a:t>
            </a:r>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to view the contents of a file in HDFS. For instance, </a:t>
            </a:r>
            <a:pPr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-cat /user/example/directory/file.txt</a:t>
            </a:r>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displays the contents of the specified file.</a:t>
            </a:r>
            <a:endParaRPr lang="en-US" sz="1750" dirty="0"/>
          </a:p>
        </p:txBody>
      </p:sp>
      <p:sp>
        <p:nvSpPr>
          <p:cNvPr id="7" name="Text 5"/>
          <p:cNvSpPr/>
          <p:nvPr/>
        </p:nvSpPr>
        <p:spPr>
          <a:xfrm>
            <a:off x="7593806" y="3443645"/>
            <a:ext cx="3609499"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Listing Directory Contents</a:t>
            </a:r>
            <a:endParaRPr lang="en-US" sz="2187" dirty="0"/>
          </a:p>
        </p:txBody>
      </p:sp>
      <p:sp>
        <p:nvSpPr>
          <p:cNvPr id="8" name="Text 6"/>
          <p:cNvSpPr/>
          <p:nvPr/>
        </p:nvSpPr>
        <p:spPr>
          <a:xfrm>
            <a:off x="7593806" y="4013002"/>
            <a:ext cx="5006221" cy="1822728"/>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The </a:t>
            </a:r>
            <a:pPr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-ls</a:t>
            </a:r>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command helps in listing the contents of a directory in HDFS, including files and subdirectories. For example, </a:t>
            </a:r>
            <a:pPr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-ls /user/example/directory</a:t>
            </a:r>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lists the contents of the specified directory.</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2865120"/>
            <a:ext cx="6387465"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HDFS File Data Transfer</a:t>
            </a:r>
            <a:endParaRPr lang="en-US" sz="4374" dirty="0"/>
          </a:p>
        </p:txBody>
      </p:sp>
      <p:sp>
        <p:nvSpPr>
          <p:cNvPr id="7" name="Shape 4"/>
          <p:cNvSpPr/>
          <p:nvPr/>
        </p:nvSpPr>
        <p:spPr>
          <a:xfrm>
            <a:off x="2037993" y="4066342"/>
            <a:ext cx="499943" cy="499943"/>
          </a:xfrm>
          <a:prstGeom prst="roundRect">
            <a:avLst>
              <a:gd name="adj" fmla="val 13333"/>
            </a:avLst>
          </a:prstGeom>
          <a:solidFill>
            <a:srgbClr val="382748"/>
          </a:solidFill>
          <a:ln/>
        </p:spPr>
      </p:sp>
      <p:sp>
        <p:nvSpPr>
          <p:cNvPr id="8" name="Text 5"/>
          <p:cNvSpPr/>
          <p:nvPr/>
        </p:nvSpPr>
        <p:spPr>
          <a:xfrm>
            <a:off x="2204561" y="4108013"/>
            <a:ext cx="166688"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6"/>
          <p:cNvSpPr/>
          <p:nvPr/>
        </p:nvSpPr>
        <p:spPr>
          <a:xfrm>
            <a:off x="2760107" y="4142661"/>
            <a:ext cx="3470672"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Copy File to Local System</a:t>
            </a:r>
            <a:endParaRPr lang="en-US" sz="2187" dirty="0"/>
          </a:p>
        </p:txBody>
      </p:sp>
      <p:sp>
        <p:nvSpPr>
          <p:cNvPr id="10" name="Text 7"/>
          <p:cNvSpPr/>
          <p:nvPr/>
        </p:nvSpPr>
        <p:spPr>
          <a:xfrm>
            <a:off x="2760107" y="4623078"/>
            <a:ext cx="9832300" cy="74128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Use </a:t>
            </a:r>
            <a:pPr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-get</a:t>
            </a:r>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to copy a file from HDFS to the local file system. For instance, </a:t>
            </a:r>
            <a:pPr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-get /user/example/directory/file.txt /local/path</a:t>
            </a:r>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copies the file to the specified local path.</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719983"/>
            <a:ext cx="6387465"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Ensuring Data Integrity</a:t>
            </a:r>
            <a:endParaRPr lang="en-US" sz="4374" dirty="0"/>
          </a:p>
        </p:txBody>
      </p:sp>
      <p:sp>
        <p:nvSpPr>
          <p:cNvPr id="5" name="Shape 3"/>
          <p:cNvSpPr/>
          <p:nvPr/>
        </p:nvSpPr>
        <p:spPr>
          <a:xfrm>
            <a:off x="2037993" y="3858697"/>
            <a:ext cx="10554414" cy="1650802"/>
          </a:xfrm>
          <a:prstGeom prst="roundRect">
            <a:avLst>
              <a:gd name="adj" fmla="val 4038"/>
            </a:avLst>
          </a:prstGeom>
          <a:solidFill>
            <a:srgbClr val="382748"/>
          </a:solidFill>
          <a:ln/>
        </p:spPr>
      </p:sp>
      <p:sp>
        <p:nvSpPr>
          <p:cNvPr id="6" name="Text 4"/>
          <p:cNvSpPr/>
          <p:nvPr/>
        </p:nvSpPr>
        <p:spPr>
          <a:xfrm>
            <a:off x="2260163" y="4080867"/>
            <a:ext cx="3470672"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Data Verification in HDFS</a:t>
            </a:r>
            <a:endParaRPr lang="en-US" sz="2187" dirty="0"/>
          </a:p>
        </p:txBody>
      </p:sp>
      <p:sp>
        <p:nvSpPr>
          <p:cNvPr id="7" name="Text 5"/>
          <p:cNvSpPr/>
          <p:nvPr/>
        </p:nvSpPr>
        <p:spPr>
          <a:xfrm>
            <a:off x="2260163" y="4561284"/>
            <a:ext cx="10110073" cy="72604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Utilize commands such as </a:t>
            </a:r>
            <a:pPr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-checksum</a:t>
            </a:r>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to verify data integrity and ensure the accuracy of files stored in HDFS.</a:t>
            </a:r>
            <a:endParaRPr lang="en-US" sz="1750" dirty="0"/>
          </a:p>
        </p:txBody>
      </p:sp>
      <p:pic>
        <p:nvPicPr>
          <p:cNvPr id="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2098000"/>
            <a:ext cx="6942892"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Configuring HDFS Security</a:t>
            </a:r>
            <a:endParaRPr lang="en-US" sz="4374" dirty="0"/>
          </a:p>
        </p:txBody>
      </p:sp>
      <p:pic>
        <p:nvPicPr>
          <p:cNvPr id="7" name="Image 1" descr="preencoded.png">    </p:cNvPr>
          <p:cNvPicPr>
            <a:picLocks noChangeAspect="1"/>
          </p:cNvPicPr>
          <p:nvPr/>
        </p:nvPicPr>
        <p:blipFill>
          <a:blip r:embed="rId2"/>
          <a:stretch>
            <a:fillRect/>
          </a:stretch>
        </p:blipFill>
        <p:spPr>
          <a:xfrm>
            <a:off x="2037993" y="3125629"/>
            <a:ext cx="5277207" cy="888682"/>
          </a:xfrm>
          <a:prstGeom prst="rect">
            <a:avLst/>
          </a:prstGeom>
        </p:spPr>
      </p:pic>
      <p:sp>
        <p:nvSpPr>
          <p:cNvPr id="8" name="Text 4"/>
          <p:cNvSpPr/>
          <p:nvPr/>
        </p:nvSpPr>
        <p:spPr>
          <a:xfrm>
            <a:off x="2260163" y="4347567"/>
            <a:ext cx="3331845"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Setting File Permissions</a:t>
            </a:r>
            <a:endParaRPr lang="en-US" sz="2187" dirty="0"/>
          </a:p>
        </p:txBody>
      </p:sp>
      <p:sp>
        <p:nvSpPr>
          <p:cNvPr id="9" name="Text 5"/>
          <p:cNvSpPr/>
          <p:nvPr/>
        </p:nvSpPr>
        <p:spPr>
          <a:xfrm>
            <a:off x="2260163" y="4827984"/>
            <a:ext cx="4832866" cy="1081445"/>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Use the </a:t>
            </a:r>
            <a:pPr algn="l"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dfs -chmod</a:t>
            </a:r>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command to configure file permissions in HDFS and maintain strict security protocols.</a:t>
            </a:r>
            <a:endParaRPr lang="en-US" sz="1750" dirty="0"/>
          </a:p>
        </p:txBody>
      </p:sp>
      <p:pic>
        <p:nvPicPr>
          <p:cNvPr id="10" name="Image 2" descr="preencoded.png">    </p:cNvPr>
          <p:cNvPicPr>
            <a:picLocks noChangeAspect="1"/>
          </p:cNvPicPr>
          <p:nvPr/>
        </p:nvPicPr>
        <p:blipFill>
          <a:blip r:embed="rId3"/>
          <a:stretch>
            <a:fillRect/>
          </a:stretch>
        </p:blipFill>
        <p:spPr>
          <a:xfrm>
            <a:off x="7315200" y="3125629"/>
            <a:ext cx="5277207" cy="888682"/>
          </a:xfrm>
          <a:prstGeom prst="rect">
            <a:avLst/>
          </a:prstGeom>
        </p:spPr>
      </p:pic>
      <p:sp>
        <p:nvSpPr>
          <p:cNvPr id="11" name="Text 6"/>
          <p:cNvSpPr/>
          <p:nvPr/>
        </p:nvSpPr>
        <p:spPr>
          <a:xfrm>
            <a:off x="7537371" y="4347567"/>
            <a:ext cx="277749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Enabling Encryption</a:t>
            </a:r>
            <a:endParaRPr lang="en-US" sz="2187" dirty="0"/>
          </a:p>
        </p:txBody>
      </p:sp>
      <p:sp>
        <p:nvSpPr>
          <p:cNvPr id="12" name="Text 7"/>
          <p:cNvSpPr/>
          <p:nvPr/>
        </p:nvSpPr>
        <p:spPr>
          <a:xfrm>
            <a:off x="7537371" y="4827984"/>
            <a:ext cx="4832866" cy="1081445"/>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Enforce data encryption using the </a:t>
            </a:r>
            <a:pPr algn="l" indent="0" marL="0">
              <a:lnSpc>
                <a:spcPts val="2799"/>
              </a:lnSpc>
              <a:buNone/>
            </a:pPr>
            <a:r>
              <a:rPr lang="en-US" sz="1750" dirty="0">
                <a:solidFill>
                  <a:srgbClr val="DAD1E6"/>
                </a:solidFill>
                <a:highlight>
                  <a:srgbClr val="4D000D"/>
                </a:highlight>
                <a:latin typeface="Consolas" pitchFamily="34" charset="0"/>
                <a:ea typeface="Consolas" pitchFamily="34" charset="-122"/>
                <a:cs typeface="Consolas" pitchFamily="34" charset="-120"/>
              </a:rPr>
              <a:t>hdfs crypto</a:t>
            </a:r>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commands to secure data at rest and during transfer within HDFS.</a:t>
            </a:r>
            <a:endParaRPr lang="en-US" sz="1750"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438876"/>
            <a:ext cx="5832038"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Managing HDFS Cluster</a:t>
            </a:r>
            <a:endParaRPr lang="en-US" sz="4374" dirty="0"/>
          </a:p>
        </p:txBody>
      </p:sp>
      <p:pic>
        <p:nvPicPr>
          <p:cNvPr id="5" name="Image 0" descr="preencoded.png">    </p:cNvPr>
          <p:cNvPicPr>
            <a:picLocks noChangeAspect="1"/>
          </p:cNvPicPr>
          <p:nvPr/>
        </p:nvPicPr>
        <p:blipFill>
          <a:blip r:embed="rId1"/>
          <a:stretch>
            <a:fillRect/>
          </a:stretch>
        </p:blipFill>
        <p:spPr>
          <a:xfrm>
            <a:off x="2037993" y="3577590"/>
            <a:ext cx="444341" cy="444341"/>
          </a:xfrm>
          <a:prstGeom prst="rect">
            <a:avLst/>
          </a:prstGeom>
        </p:spPr>
      </p:pic>
      <p:sp>
        <p:nvSpPr>
          <p:cNvPr id="6" name="Text 3"/>
          <p:cNvSpPr/>
          <p:nvPr/>
        </p:nvSpPr>
        <p:spPr>
          <a:xfrm>
            <a:off x="2037993" y="4244102"/>
            <a:ext cx="277749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Cluster Monitoring</a:t>
            </a:r>
            <a:endParaRPr lang="en-US" sz="2187" dirty="0"/>
          </a:p>
        </p:txBody>
      </p:sp>
      <p:sp>
        <p:nvSpPr>
          <p:cNvPr id="7" name="Text 4"/>
          <p:cNvSpPr/>
          <p:nvPr/>
        </p:nvSpPr>
        <p:spPr>
          <a:xfrm>
            <a:off x="2037993" y="4724519"/>
            <a:ext cx="5110520" cy="1066205"/>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Utilize tools and interfaces to monitor and manage the status of the HDFS cluster for optimal performance and resource allocation.</a:t>
            </a:r>
            <a:endParaRPr lang="en-US" sz="1750" dirty="0"/>
          </a:p>
        </p:txBody>
      </p:sp>
      <p:pic>
        <p:nvPicPr>
          <p:cNvPr id="8" name="Image 1" descr="preencoded.png">    </p:cNvPr>
          <p:cNvPicPr>
            <a:picLocks noChangeAspect="1"/>
          </p:cNvPicPr>
          <p:nvPr/>
        </p:nvPicPr>
        <p:blipFill>
          <a:blip r:embed="rId2"/>
          <a:stretch>
            <a:fillRect/>
          </a:stretch>
        </p:blipFill>
        <p:spPr>
          <a:xfrm>
            <a:off x="7481768" y="3577590"/>
            <a:ext cx="444341" cy="444341"/>
          </a:xfrm>
          <a:prstGeom prst="rect">
            <a:avLst/>
          </a:prstGeom>
        </p:spPr>
      </p:pic>
      <p:sp>
        <p:nvSpPr>
          <p:cNvPr id="9" name="Text 5"/>
          <p:cNvSpPr/>
          <p:nvPr/>
        </p:nvSpPr>
        <p:spPr>
          <a:xfrm>
            <a:off x="7481768" y="4244102"/>
            <a:ext cx="277749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Resource Allocation</a:t>
            </a:r>
            <a:endParaRPr lang="en-US" sz="2187" dirty="0"/>
          </a:p>
        </p:txBody>
      </p:sp>
      <p:sp>
        <p:nvSpPr>
          <p:cNvPr id="10" name="Text 6"/>
          <p:cNvSpPr/>
          <p:nvPr/>
        </p:nvSpPr>
        <p:spPr>
          <a:xfrm>
            <a:off x="7481768" y="4724519"/>
            <a:ext cx="5110639" cy="1066205"/>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Allocate storage and processing resources efficiently within the HDFS cluster to maintain balance and prevent resource contention.</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422208"/>
            <a:ext cx="8053745"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HDFS Data Backup and Recovery</a:t>
            </a:r>
            <a:endParaRPr lang="en-US" sz="4374" dirty="0"/>
          </a:p>
        </p:txBody>
      </p:sp>
      <p:sp>
        <p:nvSpPr>
          <p:cNvPr id="5" name="Text 3"/>
          <p:cNvSpPr/>
          <p:nvPr/>
        </p:nvSpPr>
        <p:spPr>
          <a:xfrm>
            <a:off x="2037993" y="3672007"/>
            <a:ext cx="10554414" cy="666512"/>
          </a:xfrm>
          <a:prstGeom prst="rect">
            <a:avLst/>
          </a:prstGeom>
          <a:noFill/>
          <a:ln/>
        </p:spPr>
        <p:txBody>
          <a:bodyPr wrap="none" rtlCol="0" anchor="t"/>
          <a:lstStyle/>
          <a:p>
            <a:pPr algn="ctr" indent="0" marL="0">
              <a:lnSpc>
                <a:spcPts val="5249"/>
              </a:lnSpc>
              <a:buNone/>
            </a:pPr>
            <a:r>
              <a:rPr lang="en-US" sz="5249" b="1" dirty="0">
                <a:solidFill>
                  <a:srgbClr val="FF726D"/>
                </a:solidFill>
                <a:latin typeface="Inconsolata" pitchFamily="34" charset="0"/>
                <a:ea typeface="Inconsolata" pitchFamily="34" charset="-122"/>
                <a:cs typeface="Inconsolata" pitchFamily="34" charset="-120"/>
              </a:rPr>
              <a:t>1</a:t>
            </a:r>
            <a:endParaRPr lang="en-US" sz="5249" dirty="0"/>
          </a:p>
        </p:txBody>
      </p:sp>
      <p:sp>
        <p:nvSpPr>
          <p:cNvPr id="6" name="Text 4"/>
          <p:cNvSpPr/>
          <p:nvPr/>
        </p:nvSpPr>
        <p:spPr>
          <a:xfrm>
            <a:off x="5926455" y="4616172"/>
            <a:ext cx="2777490" cy="347186"/>
          </a:xfrm>
          <a:prstGeom prst="rect">
            <a:avLst/>
          </a:prstGeom>
          <a:noFill/>
          <a:ln/>
        </p:spPr>
        <p:txBody>
          <a:bodyPr wrap="none" rtlCol="0" anchor="t"/>
          <a:lstStyle/>
          <a:p>
            <a:pPr algn="ct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Snapshot Creation</a:t>
            </a:r>
            <a:endParaRPr lang="en-US" sz="2187" dirty="0"/>
          </a:p>
        </p:txBody>
      </p:sp>
      <p:sp>
        <p:nvSpPr>
          <p:cNvPr id="7" name="Text 5"/>
          <p:cNvSpPr/>
          <p:nvPr/>
        </p:nvSpPr>
        <p:spPr>
          <a:xfrm>
            <a:off x="2037993" y="5096589"/>
            <a:ext cx="10554414" cy="710803"/>
          </a:xfrm>
          <a:prstGeom prst="rect">
            <a:avLst/>
          </a:prstGeom>
          <a:noFill/>
          <a:ln/>
        </p:spPr>
        <p:txBody>
          <a:bodyPr wrap="square" rtlCol="0" anchor="t"/>
          <a:lstStyle/>
          <a:p>
            <a:pPr algn="ct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Create regular snapshots of HDFS data to facilitate recovery of files and directories in case of accidental deletion or corruption.</a:t>
            </a:r>
            <a:endParaRPr lang="en-US" sz="1750" dirty="0"/>
          </a:p>
        </p:txBody>
      </p:sp>
      <p:pic>
        <p:nvPicPr>
          <p:cNvPr id="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2024-02-29T10:20:59Z</dcterms:created>
  <dcterms:modified xsi:type="dcterms:W3CDTF">2024-02-29T10:20:59Z</dcterms:modified>
</cp:coreProperties>
</file>